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6985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8" Type="http://schemas.openxmlformats.org/officeDocument/2006/relationships/notesSlide" Target="../notesSlides/notesSlide3.xml"/><Relationship Id="rId17" Type="http://schemas.openxmlformats.org/officeDocument/2006/relationships/slideLayout" Target="../slideLayouts/slideLayout4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6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9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CompanyStructure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Интерактивное приложение на Python для управления иерархией сотрудников с использованием бинарных деревьев и графического интерфейса Tkinter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560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Технологический стек проекта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50" y="2523490"/>
            <a:ext cx="7556500" cy="9556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 демонстрирует практическое применение современных подходов к разработке на Python и визуализации данных.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734276"/>
            <a:ext cx="3664744" cy="3499604"/>
          </a:xfrm>
          <a:prstGeom prst="roundRect">
            <a:avLst>
              <a:gd name="adj" fmla="val 27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396871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Tkinter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459129"/>
            <a:ext cx="3195876" cy="2540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Встроенная библиотека графического интерфейса. Позволяет создавать кроссплатформенные приложения без дополнительных зависимостей.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3734276"/>
            <a:ext cx="3664863" cy="3499604"/>
          </a:xfrm>
          <a:prstGeom prst="roundRect">
            <a:avLst>
              <a:gd name="adj" fmla="val 27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182" y="396871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182" y="4459129"/>
            <a:ext cx="3195995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высокоуровневый, интерпретируемый язык программирования общего назначения, известный своим простым и читаемым синтаксисом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50" y="358775"/>
            <a:ext cx="10774045" cy="11461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Бинарные деревья: Основа</a:t>
            </a:r>
            <a:r>
              <a:rPr lang="ru-RU" alt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структуры </a:t>
            </a:r>
            <a:endParaRPr lang="ru-RU" altLang="en-US" sz="44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ru-RU" alt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хранения и доступа</a:t>
            </a:r>
            <a:endParaRPr lang="en-US" sz="44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60220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Выбор бинарных деревьев в качестве основной структуры данных обусловлен их преимуществами для управления ко</a:t>
            </a:r>
            <a:r>
              <a:rPr lang="ru-RU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мпании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Shape 2"/>
          <p:cNvSpPr/>
          <p:nvPr>
            <p:custDataLst>
              <p:tags r:id="rId1"/>
            </p:custDataLst>
          </p:nvPr>
        </p:nvSpPr>
        <p:spPr>
          <a:xfrm>
            <a:off x="793790" y="2741176"/>
            <a:ext cx="6407944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>
            <p:custDataLst>
              <p:tags r:id="rId2"/>
            </p:custDataLst>
          </p:nvPr>
        </p:nvSpPr>
        <p:spPr>
          <a:xfrm>
            <a:off x="763310" y="274117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950BC"/>
          </a:solidFill>
        </p:spPr>
      </p:sp>
      <p:sp>
        <p:nvSpPr>
          <p:cNvPr id="6" name="Text 4"/>
          <p:cNvSpPr/>
          <p:nvPr>
            <p:custDataLst>
              <p:tags r:id="rId3"/>
            </p:custDataLst>
          </p:nvPr>
        </p:nvSpPr>
        <p:spPr>
          <a:xfrm>
            <a:off x="1142524" y="2998470"/>
            <a:ext cx="387322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Эффективная организация</a:t>
            </a:r>
            <a:endParaRPr lang="en-US" sz="2200" dirty="0"/>
          </a:p>
        </p:txBody>
      </p:sp>
      <p:sp>
        <p:nvSpPr>
          <p:cNvPr id="7" name="Text 5"/>
          <p:cNvSpPr/>
          <p:nvPr>
            <p:custDataLst>
              <p:tags r:id="rId4"/>
            </p:custDataLst>
          </p:nvPr>
        </p:nvSpPr>
        <p:spPr>
          <a:xfrm>
            <a:off x="1142524" y="3488888"/>
            <a:ext cx="5801916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Бинарные деревья идеально моделируют иерархические связи, обеспечивая четкую</a:t>
            </a:r>
            <a:r>
              <a:rPr lang="ru-RU" alt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структуру компании.</a:t>
            </a:r>
            <a:endParaRPr lang="en-US" sz="1750" dirty="0"/>
          </a:p>
        </p:txBody>
      </p:sp>
      <p:sp>
        <p:nvSpPr>
          <p:cNvPr id="8" name="Shape 6"/>
          <p:cNvSpPr/>
          <p:nvPr>
            <p:custDataLst>
              <p:tags r:id="rId5"/>
            </p:custDataLst>
          </p:nvPr>
        </p:nvSpPr>
        <p:spPr>
          <a:xfrm>
            <a:off x="7428548" y="2741176"/>
            <a:ext cx="6408063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>
            <p:custDataLst>
              <p:tags r:id="rId6"/>
            </p:custDataLst>
          </p:nvPr>
        </p:nvSpPr>
        <p:spPr>
          <a:xfrm>
            <a:off x="7398067" y="274117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950BC"/>
          </a:solidFill>
        </p:spPr>
      </p:sp>
      <p:sp>
        <p:nvSpPr>
          <p:cNvPr id="10" name="Text 8"/>
          <p:cNvSpPr/>
          <p:nvPr>
            <p:custDataLst>
              <p:tags r:id="rId7"/>
            </p:custDataLst>
          </p:nvPr>
        </p:nvSpPr>
        <p:spPr>
          <a:xfrm>
            <a:off x="7777282" y="2998470"/>
            <a:ext cx="355806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Быстрый поиск</a:t>
            </a:r>
            <a:endParaRPr lang="en-US" sz="2200" b="1" dirty="0">
              <a:solidFill>
                <a:srgbClr val="272525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b="1" dirty="0">
              <a:solidFill>
                <a:srgbClr val="272525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b="1" dirty="0">
              <a:solidFill>
                <a:srgbClr val="272525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Text 9"/>
          <p:cNvSpPr/>
          <p:nvPr>
            <p:custDataLst>
              <p:tags r:id="rId8"/>
            </p:custDataLst>
          </p:nvPr>
        </p:nvSpPr>
        <p:spPr>
          <a:xfrm>
            <a:off x="7777282" y="3488888"/>
            <a:ext cx="580203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Позволяют мгновенно находить сотрудников.</a:t>
            </a:r>
            <a:endParaRPr lang="ru-RU" alt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12" name="Shape 10"/>
          <p:cNvSpPr/>
          <p:nvPr>
            <p:custDataLst>
              <p:tags r:id="rId9"/>
            </p:custDataLst>
          </p:nvPr>
        </p:nvSpPr>
        <p:spPr>
          <a:xfrm>
            <a:off x="793750" y="5424805"/>
            <a:ext cx="6407785" cy="2140585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>
            <p:custDataLst>
              <p:tags r:id="rId10"/>
            </p:custDataLst>
          </p:nvPr>
        </p:nvSpPr>
        <p:spPr>
          <a:xfrm>
            <a:off x="763310" y="5424607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</p:spPr>
      </p:sp>
      <p:sp>
        <p:nvSpPr>
          <p:cNvPr id="14" name="Text 12"/>
          <p:cNvSpPr/>
          <p:nvPr>
            <p:custDataLst>
              <p:tags r:id="rId11"/>
            </p:custDataLst>
          </p:nvPr>
        </p:nvSpPr>
        <p:spPr>
          <a:xfrm>
            <a:off x="1142524" y="5681901"/>
            <a:ext cx="288548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Масштабируемость</a:t>
            </a:r>
            <a:endParaRPr lang="en-US" sz="2200" dirty="0"/>
          </a:p>
        </p:txBody>
      </p:sp>
      <p:sp>
        <p:nvSpPr>
          <p:cNvPr id="15" name="Text 13"/>
          <p:cNvSpPr/>
          <p:nvPr>
            <p:custDataLst>
              <p:tags r:id="rId12"/>
            </p:custDataLst>
          </p:nvPr>
        </p:nvSpPr>
        <p:spPr>
          <a:xfrm>
            <a:off x="1142524" y="6172319"/>
            <a:ext cx="58019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Структура легко адаптируется к изменениям и росту компании, эффективно обрабатывая добавление или удаление сотрудников.</a:t>
            </a:r>
            <a:endParaRPr lang="en-US" sz="1750" dirty="0"/>
          </a:p>
        </p:txBody>
      </p:sp>
      <p:sp>
        <p:nvSpPr>
          <p:cNvPr id="16" name="Shape 14"/>
          <p:cNvSpPr/>
          <p:nvPr>
            <p:custDataLst>
              <p:tags r:id="rId13"/>
            </p:custDataLst>
          </p:nvPr>
        </p:nvSpPr>
        <p:spPr>
          <a:xfrm>
            <a:off x="7428548" y="5424607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7" name="Shape 15"/>
          <p:cNvSpPr/>
          <p:nvPr>
            <p:custDataLst>
              <p:tags r:id="rId14"/>
            </p:custDataLst>
          </p:nvPr>
        </p:nvSpPr>
        <p:spPr>
          <a:xfrm>
            <a:off x="7398067" y="5424607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</p:spPr>
      </p:sp>
      <p:sp>
        <p:nvSpPr>
          <p:cNvPr id="18" name="Text 16"/>
          <p:cNvSpPr/>
          <p:nvPr>
            <p:custDataLst>
              <p:tags r:id="rId15"/>
            </p:custDataLst>
          </p:nvPr>
        </p:nvSpPr>
        <p:spPr>
          <a:xfrm>
            <a:off x="7777282" y="568190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Наглядность</a:t>
            </a:r>
            <a:endParaRPr lang="en-US" sz="2200" dirty="0"/>
          </a:p>
        </p:txBody>
      </p:sp>
      <p:sp>
        <p:nvSpPr>
          <p:cNvPr id="19" name="Text 17"/>
          <p:cNvSpPr/>
          <p:nvPr>
            <p:custDataLst>
              <p:tags r:id="rId16"/>
            </p:custDataLst>
          </p:nvPr>
        </p:nvSpPr>
        <p:spPr>
          <a:xfrm>
            <a:off x="7777282" y="6172319"/>
            <a:ext cx="580203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Естественным образом преобразуются в древовидные визуализации, что упрощает понимание </a:t>
            </a:r>
            <a:r>
              <a:rPr lang="ru-RU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структуры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297" y="741640"/>
            <a:ext cx="7746206" cy="12480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Архитектура: Ключевые классы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5297" y="2289215"/>
            <a:ext cx="7746206" cy="638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 построен на двух основных классах, реализующих объектно-ориентированный подход к управлению данными.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185297" y="3352443"/>
            <a:ext cx="2496264" cy="3120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Класс Employee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185297" y="3864173"/>
            <a:ext cx="3629501" cy="638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Представляет одного сотрудника с его параметрами: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185297" y="4682728"/>
            <a:ext cx="3629501" cy="319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имя сотрудника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185297" y="5072063"/>
            <a:ext cx="3629501" cy="638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position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должность в компании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184662" y="5711071"/>
            <a:ext cx="3629501" cy="638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Каждый сотрудник является узлом в структуре дерева.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309622" y="3352443"/>
            <a:ext cx="3148846" cy="3120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Класс CompanyStructure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0309622" y="3864173"/>
            <a:ext cx="3629501" cy="638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Управляет всей иерархией компании: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309622" y="4682728"/>
            <a:ext cx="3629501" cy="319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root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корень дерева (CEO)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0309622" y="5072063"/>
            <a:ext cx="3629501" cy="638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add_employee()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добавляет новых сотрудников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309622" y="5780842"/>
            <a:ext cx="3629501" cy="638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show_structure()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отображает древовидную структуру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10309622" y="6489621"/>
            <a:ext cx="3629501" cy="638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get_subordinates()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показывает подчиненных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5633"/>
            <a:ext cx="1114353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Интерфейс приложения: Главное окно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4574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Пользовательский интерфейс предоставляет удобные инструменты для управления организационной структурой без необходимости использования командной строки.</a:t>
            </a:r>
            <a:endParaRPr lang="en-US" sz="1750" dirty="0"/>
          </a:p>
        </p:txBody>
      </p:sp>
      <p:sp>
        <p:nvSpPr>
          <p:cNvPr id="4" name="Shape 2"/>
          <p:cNvSpPr/>
          <p:nvPr>
            <p:custDataLst>
              <p:tags r:id="rId1"/>
            </p:custDataLst>
          </p:nvPr>
        </p:nvSpPr>
        <p:spPr>
          <a:xfrm>
            <a:off x="793790" y="3285530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>
            <p:custDataLst>
              <p:tags r:id="rId2"/>
            </p:custDataLst>
          </p:nvPr>
        </p:nvSpPr>
        <p:spPr>
          <a:xfrm>
            <a:off x="1051084" y="354282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Поля ввода данных</a:t>
            </a:r>
            <a:endParaRPr lang="en-US" sz="2200" dirty="0"/>
          </a:p>
        </p:txBody>
      </p:sp>
      <p:sp>
        <p:nvSpPr>
          <p:cNvPr id="6" name="Text 4"/>
          <p:cNvSpPr/>
          <p:nvPr>
            <p:custDataLst>
              <p:tags r:id="rId3"/>
            </p:custDataLst>
          </p:nvPr>
        </p:nvSpPr>
        <p:spPr>
          <a:xfrm>
            <a:off x="1051084" y="4033242"/>
            <a:ext cx="589335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Имя сотрудника, должность, имя начальника.</a:t>
            </a:r>
            <a:endParaRPr lang="ru-RU" alt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7" name="Shape 5"/>
          <p:cNvSpPr/>
          <p:nvPr>
            <p:custDataLst>
              <p:tags r:id="rId4"/>
            </p:custDataLst>
          </p:nvPr>
        </p:nvSpPr>
        <p:spPr>
          <a:xfrm>
            <a:off x="7428548" y="3285530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>
            <p:custDataLst>
              <p:tags r:id="rId5"/>
            </p:custDataLst>
          </p:nvPr>
        </p:nvSpPr>
        <p:spPr>
          <a:xfrm>
            <a:off x="7685842" y="3542824"/>
            <a:ext cx="316611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Добавить сотрудника</a:t>
            </a:r>
            <a:endParaRPr lang="en-US" sz="2200" dirty="0"/>
          </a:p>
        </p:txBody>
      </p:sp>
      <p:sp>
        <p:nvSpPr>
          <p:cNvPr id="9" name="Text 7"/>
          <p:cNvSpPr/>
          <p:nvPr>
            <p:custDataLst>
              <p:tags r:id="rId6"/>
            </p:custDataLst>
          </p:nvPr>
        </p:nvSpPr>
        <p:spPr>
          <a:xfrm>
            <a:off x="7685842" y="4033242"/>
            <a:ext cx="589347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Кнопка вносит новую запись в структуру.</a:t>
            </a:r>
            <a:endParaRPr lang="en-US" sz="1750" dirty="0"/>
          </a:p>
        </p:txBody>
      </p:sp>
      <p:sp>
        <p:nvSpPr>
          <p:cNvPr id="10" name="Shape 8"/>
          <p:cNvSpPr/>
          <p:nvPr>
            <p:custDataLst>
              <p:tags r:id="rId7"/>
            </p:custDataLst>
          </p:nvPr>
        </p:nvSpPr>
        <p:spPr>
          <a:xfrm>
            <a:off x="793790" y="5243155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>
            <p:custDataLst>
              <p:tags r:id="rId8"/>
            </p:custDataLst>
          </p:nvPr>
        </p:nvSpPr>
        <p:spPr>
          <a:xfrm>
            <a:off x="1051084" y="5500449"/>
            <a:ext cx="289417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Показать структуру</a:t>
            </a:r>
            <a:endParaRPr lang="en-US" sz="2200" dirty="0"/>
          </a:p>
        </p:txBody>
      </p:sp>
      <p:sp>
        <p:nvSpPr>
          <p:cNvPr id="12" name="Text 10"/>
          <p:cNvSpPr/>
          <p:nvPr>
            <p:custDataLst>
              <p:tags r:id="rId9"/>
            </p:custDataLst>
          </p:nvPr>
        </p:nvSpPr>
        <p:spPr>
          <a:xfrm>
            <a:off x="1051084" y="5990868"/>
            <a:ext cx="589335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Открывает новое окно с полной древовидной визуализацией всей организации</a:t>
            </a:r>
            <a:endParaRPr lang="en-US" sz="1750" dirty="0"/>
          </a:p>
        </p:txBody>
      </p:sp>
      <p:sp>
        <p:nvSpPr>
          <p:cNvPr id="13" name="Shape 11"/>
          <p:cNvSpPr/>
          <p:nvPr>
            <p:custDataLst>
              <p:tags r:id="rId10"/>
            </p:custDataLst>
          </p:nvPr>
        </p:nvSpPr>
        <p:spPr>
          <a:xfrm>
            <a:off x="7428548" y="5243155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4" name="Text 12"/>
          <p:cNvSpPr/>
          <p:nvPr>
            <p:custDataLst>
              <p:tags r:id="rId11"/>
            </p:custDataLst>
          </p:nvPr>
        </p:nvSpPr>
        <p:spPr>
          <a:xfrm>
            <a:off x="7685842" y="5500449"/>
            <a:ext cx="336780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Показать подчиненных</a:t>
            </a:r>
            <a:endParaRPr lang="en-US" sz="2200" dirty="0"/>
          </a:p>
        </p:txBody>
      </p:sp>
      <p:sp>
        <p:nvSpPr>
          <p:cNvPr id="15" name="Text 13"/>
          <p:cNvSpPr/>
          <p:nvPr>
            <p:custDataLst>
              <p:tags r:id="rId12"/>
            </p:custDataLst>
          </p:nvPr>
        </p:nvSpPr>
        <p:spPr>
          <a:xfrm>
            <a:off x="7685842" y="5990868"/>
            <a:ext cx="589347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Выводит список прямых подчиненных выбранного руководителя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7692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Окно визуализации структуры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95412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Специальное окно отображает полную иерархию компании в виде древовидного списка с визуальными отступами для наглядности представления цепочек подчинения.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639270"/>
            <a:ext cx="7556421" cy="2052518"/>
          </a:xfrm>
          <a:prstGeom prst="roundRect">
            <a:avLst>
              <a:gd name="adj" fmla="val 4642"/>
            </a:avLst>
          </a:prstGeom>
          <a:solidFill>
            <a:srgbClr val="C7C9EA"/>
          </a:solidFill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04" y="4983361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7306" y="4922758"/>
            <a:ext cx="659249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Структура дерева позволяет быстро оценить масштаб компании, понять уровни иерархии и отследить полную цепочку подчинения от CEO до каждого сотрудника на фронтлайне.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42380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Пример корпоративной иерархии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00099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Типичная структура компании с CEO в корне, руководителями отделов и их командами, организованная через систему левых и правых подчиненных.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043958"/>
            <a:ext cx="7556421" cy="3243263"/>
          </a:xfrm>
          <a:prstGeom prst="roundRect">
            <a:avLst>
              <a:gd name="adj" fmla="val 2937"/>
            </a:avLst>
          </a:prstGeom>
          <a:solidFill>
            <a:srgbClr val="F2F2F2"/>
          </a:solidFill>
        </p:spPr>
      </p:sp>
      <p:sp>
        <p:nvSpPr>
          <p:cNvPr id="6" name="Shape 3"/>
          <p:cNvSpPr/>
          <p:nvPr/>
        </p:nvSpPr>
        <p:spPr>
          <a:xfrm>
            <a:off x="6268879" y="4043958"/>
            <a:ext cx="7579043" cy="3243263"/>
          </a:xfrm>
          <a:prstGeom prst="roundRect">
            <a:avLst>
              <a:gd name="adj" fmla="val 1049"/>
            </a:avLst>
          </a:prstGeom>
          <a:solidFill>
            <a:srgbClr val="F2F2F2"/>
          </a:solidFill>
        </p:spPr>
      </p:sp>
      <p:sp>
        <p:nvSpPr>
          <p:cNvPr id="7" name="Text 4"/>
          <p:cNvSpPr/>
          <p:nvPr/>
        </p:nvSpPr>
        <p:spPr>
          <a:xfrm>
            <a:off x="6495693" y="4213979"/>
            <a:ext cx="7125414" cy="2903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Иван Петров (CEO)</a:t>
            </a:r>
            <a:endParaRPr lang="en-US" sz="1750" dirty="0">
              <a:solidFill>
                <a:srgbClr val="272525"/>
              </a:solidFill>
              <a:highlight>
                <a:srgbClr val="F2F2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├─ Мария Сидорова (CTO)│</a:t>
            </a:r>
            <a:endParaRPr lang="en-US" sz="1750" dirty="0">
              <a:solidFill>
                <a:srgbClr val="272525"/>
              </a:solidFill>
              <a:highlight>
                <a:srgbClr val="F2F2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├─ Сергей Волков │</a:t>
            </a:r>
            <a:endParaRPr lang="en-US" sz="1750" dirty="0">
              <a:solidFill>
                <a:srgbClr val="272525"/>
              </a:solidFill>
              <a:highlight>
                <a:srgbClr val="F2F2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└─ Анна Козлова</a:t>
            </a:r>
            <a:endParaRPr lang="en-US" sz="1750" dirty="0">
              <a:solidFill>
                <a:srgbClr val="272525"/>
              </a:solidFill>
              <a:highlight>
                <a:srgbClr val="F2F2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└─ Алексей Козлов (CFO)</a:t>
            </a:r>
            <a:endParaRPr lang="en-US" sz="1750" dirty="0">
              <a:solidFill>
                <a:srgbClr val="272525"/>
              </a:solidFill>
              <a:highlight>
                <a:srgbClr val="F2F2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├─ Ольга Петрова</a:t>
            </a:r>
            <a:endParaRPr lang="en-US" sz="1750" dirty="0">
              <a:solidFill>
                <a:srgbClr val="272525"/>
              </a:solidFill>
              <a:highlight>
                <a:srgbClr val="F2F2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└─ Дмитрий Иванов </a:t>
            </a:r>
            <a:endParaRPr lang="en-US" sz="1750" dirty="0">
              <a:solidFill>
                <a:srgbClr val="272525"/>
              </a:solidFill>
              <a:highlight>
                <a:srgbClr val="F2F2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52074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Преимущества и возможности проекта</a:t>
            </a:r>
            <a:endParaRPr lang="en-US" sz="4450" dirty="0"/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6280190" y="3109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7017306" y="3187660"/>
            <a:ext cx="347245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Наглядность и простота</a:t>
            </a:r>
            <a:endParaRPr lang="en-US" sz="2200" dirty="0"/>
          </a:p>
        </p:txBody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7017306" y="3678079"/>
            <a:ext cx="681930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Сложные иерархические данные представлены в интуитивно понятном графическом формате, доступном для анализа без технических знаний.</a:t>
            </a:r>
            <a:endParaRPr lang="en-US" sz="1750" dirty="0"/>
          </a:p>
        </p:txBody>
      </p:sp>
      <p:sp>
        <p:nvSpPr>
          <p:cNvPr id="7" name="Shape 4"/>
          <p:cNvSpPr/>
          <p:nvPr>
            <p:custDataLst>
              <p:tags r:id="rId5"/>
            </p:custDataLst>
          </p:nvPr>
        </p:nvSpPr>
        <p:spPr>
          <a:xfrm>
            <a:off x="62801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>
            <p:custDataLst>
              <p:tags r:id="rId6"/>
            </p:custDataLst>
          </p:nvPr>
        </p:nvSpPr>
        <p:spPr>
          <a:xfrm>
            <a:off x="7017306" y="5298281"/>
            <a:ext cx="395751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Образовательная ценность</a:t>
            </a:r>
            <a:endParaRPr lang="en-US" sz="2200" dirty="0"/>
          </a:p>
        </p:txBody>
      </p:sp>
      <p:sp>
        <p:nvSpPr>
          <p:cNvPr id="9" name="Text 6"/>
          <p:cNvSpPr/>
          <p:nvPr>
            <p:custDataLst>
              <p:tags r:id="rId7"/>
            </p:custDataLst>
          </p:nvPr>
        </p:nvSpPr>
        <p:spPr>
          <a:xfrm>
            <a:off x="7017306" y="5788700"/>
            <a:ext cx="681930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Отличный практический пример применения ООП, рекурсии, структур данных и создания GUI приложений на Python.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4904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Итоги и результаты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97981"/>
            <a:ext cx="3664744" cy="2773799"/>
          </a:xfrm>
          <a:prstGeom prst="roundRect">
            <a:avLst>
              <a:gd name="adj" fmla="val 1962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1324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✓ Реализовано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465" y="3409950"/>
            <a:ext cx="3195955" cy="16516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Полнофункциональное приложение для управления корпоративной иерархией с интерактивным интерфейсом.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897981"/>
            <a:ext cx="3664863" cy="2773799"/>
          </a:xfrm>
          <a:prstGeom prst="roundRect">
            <a:avLst>
              <a:gd name="adj" fmla="val 1962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132415"/>
            <a:ext cx="317384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✓ Применены навыки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80" y="3409950"/>
            <a:ext cx="3195955" cy="2027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Объектно-ориентированное программирование, бинарные деревья, рекурсивные алгоритмы, GUI разработка.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926931"/>
            <a:ext cx="7556421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Спасибо за внимание!</a:t>
            </a:r>
            <a:endParaRPr lang="en-US" sz="22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10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11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12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13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14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15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16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17.xml><?xml version="1.0" encoding="utf-8"?>
<p:tagLst xmlns:p="http://schemas.openxmlformats.org/presentationml/2006/main">
  <p:tag name="KSO_WM_DIAGRAM_VIRTUALLY_FRAME" val="{&quot;height&quot;:290.42811023622045,&quot;left&quot;:62.50314960629921,&quot;top&quot;:258.70314960629923,&quot;width&quot;:1026.9937795275594}"/>
</p:tagLst>
</file>

<file path=ppt/tags/tag18.xml><?xml version="1.0" encoding="utf-8"?>
<p:tagLst xmlns:p="http://schemas.openxmlformats.org/presentationml/2006/main">
  <p:tag name="KSO_WM_DIAGRAM_VIRTUALLY_FRAME" val="{&quot;height&quot;:290.42811023622045,&quot;left&quot;:62.50314960629921,&quot;top&quot;:258.70314960629923,&quot;width&quot;:1026.9937795275594}"/>
</p:tagLst>
</file>

<file path=ppt/tags/tag19.xml><?xml version="1.0" encoding="utf-8"?>
<p:tagLst xmlns:p="http://schemas.openxmlformats.org/presentationml/2006/main">
  <p:tag name="KSO_WM_DIAGRAM_VIRTUALLY_FRAME" val="{&quot;height&quot;:290.42811023622045,&quot;left&quot;:62.50314960629921,&quot;top&quot;:258.70314960629923,&quot;width&quot;:1026.9937795275594}"/>
</p:tagLst>
</file>

<file path=ppt/tags/tag2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20.xml><?xml version="1.0" encoding="utf-8"?>
<p:tagLst xmlns:p="http://schemas.openxmlformats.org/presentationml/2006/main">
  <p:tag name="KSO_WM_DIAGRAM_VIRTUALLY_FRAME" val="{&quot;height&quot;:290.42811023622045,&quot;left&quot;:62.50314960629921,&quot;top&quot;:258.70314960629923,&quot;width&quot;:1026.9937795275594}"/>
</p:tagLst>
</file>

<file path=ppt/tags/tag21.xml><?xml version="1.0" encoding="utf-8"?>
<p:tagLst xmlns:p="http://schemas.openxmlformats.org/presentationml/2006/main">
  <p:tag name="KSO_WM_DIAGRAM_VIRTUALLY_FRAME" val="{&quot;height&quot;:290.42811023622045,&quot;left&quot;:62.50314960629921,&quot;top&quot;:258.70314960629923,&quot;width&quot;:1026.9937795275594}"/>
</p:tagLst>
</file>

<file path=ppt/tags/tag22.xml><?xml version="1.0" encoding="utf-8"?>
<p:tagLst xmlns:p="http://schemas.openxmlformats.org/presentationml/2006/main">
  <p:tag name="KSO_WM_DIAGRAM_VIRTUALLY_FRAME" val="{&quot;height&quot;:290.42811023622045,&quot;left&quot;:62.50314960629921,&quot;top&quot;:258.70314960629923,&quot;width&quot;:1026.9937795275594}"/>
</p:tagLst>
</file>

<file path=ppt/tags/tag23.xml><?xml version="1.0" encoding="utf-8"?>
<p:tagLst xmlns:p="http://schemas.openxmlformats.org/presentationml/2006/main">
  <p:tag name="KSO_WM_DIAGRAM_VIRTUALLY_FRAME" val="{&quot;height&quot;:290.42811023622045,&quot;left&quot;:62.50314960629921,&quot;top&quot;:258.70314960629923,&quot;width&quot;:1026.9937795275594}"/>
</p:tagLst>
</file>

<file path=ppt/tags/tag24.xml><?xml version="1.0" encoding="utf-8"?>
<p:tagLst xmlns:p="http://schemas.openxmlformats.org/presentationml/2006/main">
  <p:tag name="KSO_WM_DIAGRAM_VIRTUALLY_FRAME" val="{&quot;height&quot;:290.42811023622045,&quot;left&quot;:62.50314960629921,&quot;top&quot;:258.70314960629923,&quot;width&quot;:1026.9937795275594}"/>
</p:tagLst>
</file>

<file path=ppt/tags/tag25.xml><?xml version="1.0" encoding="utf-8"?>
<p:tagLst xmlns:p="http://schemas.openxmlformats.org/presentationml/2006/main">
  <p:tag name="KSO_WM_DIAGRAM_VIRTUALLY_FRAME" val="{&quot;height&quot;:290.42811023622045,&quot;left&quot;:62.50314960629921,&quot;top&quot;:258.70314960629923,&quot;width&quot;:1026.9937795275594}"/>
</p:tagLst>
</file>

<file path=ppt/tags/tag26.xml><?xml version="1.0" encoding="utf-8"?>
<p:tagLst xmlns:p="http://schemas.openxmlformats.org/presentationml/2006/main">
  <p:tag name="KSO_WM_DIAGRAM_VIRTUALLY_FRAME" val="{&quot;height&quot;:290.42811023622045,&quot;left&quot;:62.50314960629921,&quot;top&quot;:258.70314960629923,&quot;width&quot;:1026.9937795275594}"/>
</p:tagLst>
</file>

<file path=ppt/tags/tag27.xml><?xml version="1.0" encoding="utf-8"?>
<p:tagLst xmlns:p="http://schemas.openxmlformats.org/presentationml/2006/main">
  <p:tag name="KSO_WM_DIAGRAM_VIRTUALLY_FRAME" val="{&quot;height&quot;:290.42811023622045,&quot;left&quot;:62.50314960629921,&quot;top&quot;:258.70314960629923,&quot;width&quot;:1026.9937795275594}"/>
</p:tagLst>
</file>

<file path=ppt/tags/tag28.xml><?xml version="1.0" encoding="utf-8"?>
<p:tagLst xmlns:p="http://schemas.openxmlformats.org/presentationml/2006/main">
  <p:tag name="KSO_WM_DIAGRAM_VIRTUALLY_FRAME" val="{&quot;height&quot;:290.42811023622045,&quot;left&quot;:62.50314960629921,&quot;top&quot;:258.70314960629923,&quot;width&quot;:1026.9937795275594}"/>
</p:tagLst>
</file>

<file path=ppt/tags/tag29.xml><?xml version="1.0" encoding="utf-8"?>
<p:tagLst xmlns:p="http://schemas.openxmlformats.org/presentationml/2006/main">
  <p:tag name="KSO_WM_DIAGRAM_VIRTUALLY_FRAME" val="{&quot;height&quot;:296.6625984251969,&quot;left&quot;:494.5031496062992,&quot;top&quot;:244.8655905511811,&quot;width&quot;:594.993779527559}"/>
</p:tagLst>
</file>

<file path=ppt/tags/tag3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30.xml><?xml version="1.0" encoding="utf-8"?>
<p:tagLst xmlns:p="http://schemas.openxmlformats.org/presentationml/2006/main">
  <p:tag name="KSO_WM_DIAGRAM_VIRTUALLY_FRAME" val="{&quot;height&quot;:296.6625984251969,&quot;left&quot;:494.5031496062992,&quot;top&quot;:244.8655905511811,&quot;width&quot;:594.993779527559}"/>
</p:tagLst>
</file>

<file path=ppt/tags/tag31.xml><?xml version="1.0" encoding="utf-8"?>
<p:tagLst xmlns:p="http://schemas.openxmlformats.org/presentationml/2006/main">
  <p:tag name="KSO_WM_DIAGRAM_VIRTUALLY_FRAME" val="{&quot;height&quot;:296.6625984251969,&quot;left&quot;:494.5031496062992,&quot;top&quot;:244.8655905511811,&quot;width&quot;:594.993779527559}"/>
</p:tagLst>
</file>

<file path=ppt/tags/tag32.xml><?xml version="1.0" encoding="utf-8"?>
<p:tagLst xmlns:p="http://schemas.openxmlformats.org/presentationml/2006/main">
  <p:tag name="KSO_WM_DIAGRAM_VIRTUALLY_FRAME" val="{&quot;height&quot;:296.6625984251969,&quot;left&quot;:494.5031496062992,&quot;top&quot;:244.8655905511811,&quot;width&quot;:594.993779527559}"/>
</p:tagLst>
</file>

<file path=ppt/tags/tag33.xml><?xml version="1.0" encoding="utf-8"?>
<p:tagLst xmlns:p="http://schemas.openxmlformats.org/presentationml/2006/main">
  <p:tag name="KSO_WM_DIAGRAM_VIRTUALLY_FRAME" val="{&quot;height&quot;:296.6625984251969,&quot;left&quot;:494.5031496062992,&quot;top&quot;:244.8655905511811,&quot;width&quot;:594.993779527559}"/>
</p:tagLst>
</file>

<file path=ppt/tags/tag34.xml><?xml version="1.0" encoding="utf-8"?>
<p:tagLst xmlns:p="http://schemas.openxmlformats.org/presentationml/2006/main">
  <p:tag name="KSO_WM_DIAGRAM_VIRTUALLY_FRAME" val="{&quot;height&quot;:296.6625984251969,&quot;left&quot;:494.5031496062992,&quot;top&quot;:244.8655905511811,&quot;width&quot;:594.993779527559}"/>
</p:tagLst>
</file>

<file path=ppt/tags/tag4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5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6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7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8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ags/tag9.xml><?xml version="1.0" encoding="utf-8"?>
<p:tagLst xmlns:p="http://schemas.openxmlformats.org/presentationml/2006/main">
  <p:tag name="KSO_WM_DIAGRAM_VIRTUALLY_FRAME" val="{&quot;height&quot;:409.95937007874016,&quot;left&quot;:60.10314960629921,&quot;top&quot;:215.84062992125982,&quot;width&quot;:1029.3937795275592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3361</Words>
  <Application>WPS Presentation</Application>
  <PresentationFormat>On-screen Show (16:9)</PresentationFormat>
  <Paragraphs>133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7" baseType="lpstr">
      <vt:lpstr>Arial</vt:lpstr>
      <vt:lpstr>SimSun</vt:lpstr>
      <vt:lpstr>Wingdings</vt:lpstr>
      <vt:lpstr>Inter Bold</vt:lpstr>
      <vt:lpstr>Segoe Print</vt:lpstr>
      <vt:lpstr>Inter Bold</vt:lpstr>
      <vt:lpstr>Inter Bold</vt:lpstr>
      <vt:lpstr>Inter</vt:lpstr>
      <vt:lpstr>Inter</vt:lpstr>
      <vt:lpstr>Inter</vt:lpstr>
      <vt:lpstr>Consolas</vt:lpstr>
      <vt:lpstr>Consolas</vt:lpstr>
      <vt:lpstr>Consolas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Андрей Замараев</cp:lastModifiedBy>
  <cp:revision>3</cp:revision>
  <dcterms:created xsi:type="dcterms:W3CDTF">2025-10-25T05:18:00Z</dcterms:created>
  <dcterms:modified xsi:type="dcterms:W3CDTF">2025-10-31T17:19:28Z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ED2E7225C6AA4AF3970D8B1B6DC976F7_12</vt:lpwstr>
  </property>
  <property fmtid="{D5CDD505-2E9C-101B-9397-08002B2CF9AE}" pid="3" name="KSOProductBuildVer">
    <vt:lpwstr>1049-12.2.0.23131</vt:lpwstr>
  </property>
</Properties>
</file>